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4" r:id="rId8"/>
    <p:sldId id="275" r:id="rId9"/>
    <p:sldId id="273" r:id="rId10"/>
    <p:sldId id="270" r:id="rId11"/>
    <p:sldId id="271" r:id="rId12"/>
    <p:sldId id="262" r:id="rId13"/>
    <p:sldId id="263" r:id="rId14"/>
    <p:sldId id="264" r:id="rId15"/>
    <p:sldId id="265" r:id="rId16"/>
    <p:sldId id="266" r:id="rId17"/>
    <p:sldId id="267" r:id="rId18"/>
    <p:sldId id="269" r:id="rId19"/>
    <p:sldId id="268" r:id="rId20"/>
    <p:sldId id="272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6585" autoAdjust="0"/>
  </p:normalViewPr>
  <p:slideViewPr>
    <p:cSldViewPr>
      <p:cViewPr varScale="1">
        <p:scale>
          <a:sx n="71" d="100"/>
          <a:sy n="71" d="100"/>
        </p:scale>
        <p:origin x="-11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857232"/>
            <a:ext cx="7772400" cy="250033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Методический кейс педагога дополнительного образования 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3200" dirty="0" smtClean="0"/>
              <a:t>это комплексная методическая разработка педагогов дополнительного образования, обеспечивающая методическое сопровождение реализации дополнительных общеобразовательных </a:t>
            </a:r>
            <a:r>
              <a:rPr lang="ru-RU" sz="3200" dirty="0" err="1" smtClean="0"/>
              <a:t>общеразвивающих</a:t>
            </a:r>
            <a:r>
              <a:rPr lang="ru-RU" sz="3200" dirty="0" smtClean="0"/>
              <a:t> программ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Методический кейс </a:t>
            </a:r>
            <a:r>
              <a:rPr lang="ru-RU" dirty="0" smtClean="0"/>
              <a:t>–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007183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Локальный нормативный акт образовательной организации о порядке разработки, обновления и реализации дополнительной общеобразовательной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</a:rPr>
              <a:t>общеразвивающей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 программы.</a:t>
            </a:r>
          </a:p>
          <a:p>
            <a:pPr lvl="0">
              <a:buNone/>
            </a:pPr>
            <a:endParaRPr lang="ru-RU" dirty="0" smtClean="0">
              <a:solidFill>
                <a:schemeClr val="bg2">
                  <a:lumMod val="25000"/>
                </a:schemeClr>
              </a:solidFill>
            </a:endParaRPr>
          </a:p>
          <a:p>
            <a:pPr lvl="0"/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Методические материалы результатов по учету мнения обучающихся и целевого запроса родителей на программу дополнительного образования.</a:t>
            </a:r>
          </a:p>
          <a:p>
            <a:pPr lvl="0">
              <a:buNone/>
            </a:pPr>
            <a:endParaRPr lang="ru-RU" dirty="0" smtClean="0">
              <a:solidFill>
                <a:schemeClr val="bg2">
                  <a:lumMod val="25000"/>
                </a:schemeClr>
              </a:solidFill>
            </a:endParaRPr>
          </a:p>
          <a:p>
            <a:pPr lvl="0"/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Дополнительная общеобразовательная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</a:rPr>
              <a:t>общеразвивающая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 программа.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Состав методического кейса</a:t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71472" y="428604"/>
            <a:ext cx="8229600" cy="5786478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Методические материалы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и разработки занятий по указанной программе.</a:t>
            </a:r>
          </a:p>
          <a:p>
            <a:pPr lvl="0"/>
            <a:endParaRPr lang="ru-RU" dirty="0" smtClean="0">
              <a:solidFill>
                <a:schemeClr val="bg2">
                  <a:lumMod val="25000"/>
                </a:schemeClr>
              </a:solidFill>
            </a:endParaRPr>
          </a:p>
          <a:p>
            <a:pPr lvl="0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Оценочные средства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, и (или) формы текущего контроля, и (или) формы промежуточной аттестации.</a:t>
            </a:r>
          </a:p>
          <a:p>
            <a:pPr lvl="0"/>
            <a:endParaRPr lang="ru-RU" dirty="0" smtClean="0">
              <a:solidFill>
                <a:schemeClr val="bg2">
                  <a:lumMod val="25000"/>
                </a:schemeClr>
              </a:solidFill>
            </a:endParaRPr>
          </a:p>
          <a:p>
            <a:pPr lvl="0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Дидактические и (или) игровые средства обучения,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 воспитания и развития детей (при необходимости и целесообразности).</a:t>
            </a:r>
          </a:p>
          <a:p>
            <a:pPr lvl="0"/>
            <a:endParaRPr lang="ru-RU" dirty="0" smtClean="0">
              <a:solidFill>
                <a:schemeClr val="bg2">
                  <a:lumMod val="25000"/>
                </a:schemeClr>
              </a:solidFill>
            </a:endParaRPr>
          </a:p>
          <a:p>
            <a:pPr lvl="0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Методические рекомендации по освоению программы в рамках индивидуального учебного плана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, в разновозрастных группах (при необходимости и целесообразности).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71472" y="642918"/>
            <a:ext cx="8229600" cy="4525963"/>
          </a:xfrm>
        </p:spPr>
        <p:txBody>
          <a:bodyPr/>
          <a:lstStyle/>
          <a:p>
            <a:pPr lvl="0"/>
            <a:r>
              <a:rPr lang="ru-RU" sz="2500" b="1" dirty="0" err="1" smtClean="0">
                <a:solidFill>
                  <a:schemeClr val="bg2">
                    <a:lumMod val="25000"/>
                  </a:schemeClr>
                </a:solidFill>
              </a:rPr>
              <a:t>Портфолио</a:t>
            </a:r>
            <a:r>
              <a:rPr lang="ru-RU" sz="2500" b="1" dirty="0" smtClean="0">
                <a:solidFill>
                  <a:schemeClr val="bg2">
                    <a:lumMod val="25000"/>
                  </a:schemeClr>
                </a:solidFill>
              </a:rPr>
              <a:t> творческих сценариев </a:t>
            </a:r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</a:rPr>
              <a:t>и (или) проектной деятельности в рамках реализации указанной программы (при необходимости и целесообразности).</a:t>
            </a:r>
          </a:p>
          <a:p>
            <a:pPr lvl="0"/>
            <a:endParaRPr lang="ru-RU" sz="2500" dirty="0" smtClean="0">
              <a:solidFill>
                <a:schemeClr val="bg2">
                  <a:lumMod val="25000"/>
                </a:schemeClr>
              </a:solidFill>
            </a:endParaRPr>
          </a:p>
          <a:p>
            <a:pPr lvl="0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</a:rPr>
              <a:t>Сведения, подтверждающие </a:t>
            </a:r>
            <a:r>
              <a:rPr lang="ru-RU" sz="2500" b="1" dirty="0" smtClean="0">
                <a:solidFill>
                  <a:schemeClr val="bg2">
                    <a:lumMod val="25000"/>
                  </a:schemeClr>
                </a:solidFill>
              </a:rPr>
              <a:t>общественно-профессиональное признание </a:t>
            </a:r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</a:rPr>
              <a:t>результатов реализации программы.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34" y="357166"/>
            <a:ext cx="8429684" cy="5857916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«Цифровые следы»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реализации образовательной программы, представленные в пространстве Интернет: опубликованные сведения, опыт, результаты, достижения на официальном сайте образовательной организации, в СМИ, социальных сетях, профильных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</a:rPr>
              <a:t>информационно­методических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, научных и др. электронных ресурсах, представленные в виде ссылок на интернет-ресурсы.</a:t>
            </a:r>
          </a:p>
          <a:p>
            <a:pPr lvl="0"/>
            <a:endParaRPr lang="ru-RU" dirty="0" smtClean="0">
              <a:solidFill>
                <a:schemeClr val="bg2">
                  <a:lumMod val="25000"/>
                </a:schemeClr>
              </a:solidFill>
            </a:endParaRPr>
          </a:p>
          <a:p>
            <a:pPr lvl="0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Ссылки и (или) материалы,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подтверждающие участие в образовательных мероприятиях различных уровней (муниципального, регионального, федерального, международного), в которых приняли (или могут принять) участие обучающиеся в процессе освоения программы, предоставляющие возможность максимальной реализации творческого потенциала обучающихся и формирования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</a:rPr>
              <a:t>портфолио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 достижений обучающихся (при необходимости и целесообразности).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796908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/>
              <a:t>Схема  конспекта занятия</a:t>
            </a:r>
            <a:endParaRPr lang="ru-RU" sz="20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1469" r="27271" b="14346"/>
          <a:stretch>
            <a:fillRect/>
          </a:stretch>
        </p:blipFill>
        <p:spPr bwMode="auto">
          <a:xfrm>
            <a:off x="1500166" y="785794"/>
            <a:ext cx="6828504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3516" t="15381" r="70117" b="18701"/>
          <a:stretch>
            <a:fillRect/>
          </a:stretch>
        </p:blipFill>
        <p:spPr bwMode="auto">
          <a:xfrm>
            <a:off x="357158" y="142852"/>
            <a:ext cx="2821801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 l="17578" t="26367" r="67187" b="21630"/>
          <a:stretch>
            <a:fillRect/>
          </a:stretch>
        </p:blipFill>
        <p:spPr bwMode="auto">
          <a:xfrm>
            <a:off x="3357554" y="0"/>
            <a:ext cx="2307146" cy="6300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 l="18164" t="27100" r="66602" b="21630"/>
          <a:stretch>
            <a:fillRect/>
          </a:stretch>
        </p:blipFill>
        <p:spPr bwMode="auto">
          <a:xfrm>
            <a:off x="5929322" y="0"/>
            <a:ext cx="2500330" cy="6731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2305" t="10254" r="15038" b="28222"/>
          <a:stretch>
            <a:fillRect/>
          </a:stretch>
        </p:blipFill>
        <p:spPr bwMode="auto">
          <a:xfrm>
            <a:off x="1142976" y="571480"/>
            <a:ext cx="7276469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143504" y="285728"/>
            <a:ext cx="3857652" cy="6215106"/>
          </a:xfrm>
        </p:spPr>
        <p:txBody>
          <a:bodyPr>
            <a:normAutofit fontScale="25000" lnSpcReduction="20000"/>
          </a:bodyPr>
          <a:lstStyle/>
          <a:p>
            <a:endParaRPr lang="ru-RU" sz="2800" cap="all" dirty="0" smtClean="0"/>
          </a:p>
          <a:p>
            <a:r>
              <a:rPr lang="ru-RU" sz="5600" cap="all" dirty="0" smtClean="0"/>
              <a:t>ЛЭПБУК ВХОДИТ 10 РАЗВИВАЮЩИХ ЗАДАНИЙ</a:t>
            </a:r>
          </a:p>
          <a:p>
            <a:r>
              <a:rPr lang="ru-RU" sz="5600" cap="all" dirty="0" smtClean="0"/>
              <a:t/>
            </a:r>
            <a:br>
              <a:rPr lang="ru-RU" sz="5600" cap="all" dirty="0" smtClean="0"/>
            </a:br>
            <a:r>
              <a:rPr lang="ru-RU" sz="5600" dirty="0" smtClean="0"/>
              <a:t>1. Мини-книжка «Стихи про осень» - задание на развитие речи.</a:t>
            </a:r>
          </a:p>
          <a:p>
            <a:r>
              <a:rPr lang="ru-RU" sz="5600" dirty="0" smtClean="0"/>
              <a:t/>
            </a:r>
            <a:br>
              <a:rPr lang="ru-RU" sz="5600" dirty="0" smtClean="0"/>
            </a:br>
            <a:r>
              <a:rPr lang="ru-RU" sz="5600" dirty="0" smtClean="0"/>
              <a:t>2. Кармашек с загадками на тему осени.</a:t>
            </a:r>
          </a:p>
          <a:p>
            <a:r>
              <a:rPr lang="ru-RU" sz="5600" dirty="0" smtClean="0"/>
              <a:t/>
            </a:r>
            <a:br>
              <a:rPr lang="ru-RU" sz="5600" dirty="0" smtClean="0"/>
            </a:br>
            <a:r>
              <a:rPr lang="ru-RU" sz="5600" dirty="0" smtClean="0"/>
              <a:t>3. Кармашек-шестиугольник для сбора гербария</a:t>
            </a:r>
          </a:p>
          <a:p>
            <a:r>
              <a:rPr lang="ru-RU" sz="5600" dirty="0" smtClean="0"/>
              <a:t/>
            </a:r>
            <a:br>
              <a:rPr lang="ru-RU" sz="5600" dirty="0" smtClean="0"/>
            </a:br>
            <a:r>
              <a:rPr lang="ru-RU" sz="5600" dirty="0" smtClean="0"/>
              <a:t>4. Календарь погоды</a:t>
            </a:r>
          </a:p>
          <a:p>
            <a:r>
              <a:rPr lang="ru-RU" sz="5600" dirty="0" smtClean="0"/>
              <a:t/>
            </a:r>
            <a:br>
              <a:rPr lang="ru-RU" sz="5600" dirty="0" smtClean="0"/>
            </a:br>
            <a:r>
              <a:rPr lang="ru-RU" sz="5600" dirty="0" smtClean="0"/>
              <a:t>5. Вращающийся круг «Времена года» для изучения очередности следования сезонов</a:t>
            </a:r>
          </a:p>
          <a:p>
            <a:r>
              <a:rPr lang="ru-RU" sz="5600" dirty="0" smtClean="0"/>
              <a:t/>
            </a:r>
            <a:br>
              <a:rPr lang="ru-RU" sz="5600" dirty="0" smtClean="0"/>
            </a:br>
            <a:r>
              <a:rPr lang="ru-RU" sz="5600" dirty="0" smtClean="0"/>
              <a:t>6. Картина Левитана «Золотая осень» - задание на развитие речи.</a:t>
            </a:r>
          </a:p>
          <a:p>
            <a:r>
              <a:rPr lang="ru-RU" sz="5600" dirty="0" smtClean="0"/>
              <a:t/>
            </a:r>
            <a:br>
              <a:rPr lang="ru-RU" sz="5600" dirty="0" smtClean="0"/>
            </a:br>
            <a:r>
              <a:rPr lang="ru-RU" sz="5600" dirty="0" smtClean="0"/>
              <a:t>7. Осенние листья - задание на изучение цветов и их оттенков.</a:t>
            </a:r>
            <a:br>
              <a:rPr lang="ru-RU" sz="5600" dirty="0" smtClean="0"/>
            </a:br>
            <a:r>
              <a:rPr lang="ru-RU" sz="5600" dirty="0" smtClean="0"/>
              <a:t>8. Корзина с плодами - для изучения сезонных фруктов и овощей.</a:t>
            </a:r>
          </a:p>
          <a:p>
            <a:r>
              <a:rPr lang="ru-RU" sz="5600" dirty="0" smtClean="0"/>
              <a:t/>
            </a:r>
            <a:br>
              <a:rPr lang="ru-RU" sz="5600" dirty="0" smtClean="0"/>
            </a:br>
            <a:r>
              <a:rPr lang="ru-RU" sz="5600" dirty="0" smtClean="0"/>
              <a:t>9. Карточки для изучения листьев деревьев.</a:t>
            </a:r>
          </a:p>
          <a:p>
            <a:r>
              <a:rPr lang="ru-RU" sz="5600" dirty="0" smtClean="0"/>
              <a:t/>
            </a:r>
            <a:br>
              <a:rPr lang="ru-RU" sz="5600" dirty="0" smtClean="0"/>
            </a:br>
            <a:r>
              <a:rPr lang="ru-RU" sz="5600" dirty="0" smtClean="0"/>
              <a:t>10. Приметы осени - листок с заданием-«</a:t>
            </a:r>
            <a:r>
              <a:rPr lang="ru-RU" sz="5600" dirty="0" err="1" smtClean="0"/>
              <a:t>находилкой</a:t>
            </a:r>
            <a:r>
              <a:rPr lang="ru-RU" sz="5600" dirty="0" smtClean="0"/>
              <a:t>».</a:t>
            </a:r>
            <a:endParaRPr lang="ru-RU" sz="5600" dirty="0"/>
          </a:p>
        </p:txBody>
      </p:sp>
      <p:pic>
        <p:nvPicPr>
          <p:cNvPr id="4" name="Содержимое 3"/>
          <p:cNvPicPr>
            <a:picLocks/>
          </p:cNvPicPr>
          <p:nvPr/>
        </p:nvPicPr>
        <p:blipFill>
          <a:blip r:embed="rId2" cstate="print"/>
          <a:srcRect l="21952" t="25862" r="21880" b="23837"/>
          <a:stretch>
            <a:fillRect/>
          </a:stretch>
        </p:blipFill>
        <p:spPr bwMode="auto">
          <a:xfrm>
            <a:off x="214282" y="857232"/>
            <a:ext cx="4801737" cy="3662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2891" t="21240" r="15038" b="12109"/>
          <a:stretch>
            <a:fillRect/>
          </a:stretch>
        </p:blipFill>
        <p:spPr bwMode="auto">
          <a:xfrm>
            <a:off x="1285852" y="428604"/>
            <a:ext cx="6855693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 l="21493" t="12500" r="22562" b="3965"/>
          <a:stretch>
            <a:fillRect/>
          </a:stretch>
        </p:blipFill>
        <p:spPr bwMode="auto">
          <a:xfrm>
            <a:off x="428596" y="571480"/>
            <a:ext cx="4038871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 l="21263" t="12931" r="23933" b="4082"/>
          <a:stretch>
            <a:fillRect/>
          </a:stretch>
        </p:blipFill>
        <p:spPr bwMode="auto">
          <a:xfrm>
            <a:off x="4714876" y="428604"/>
            <a:ext cx="4000528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 l="21493" t="13075" r="22906" b="4454"/>
          <a:stretch>
            <a:fillRect/>
          </a:stretch>
        </p:blipFill>
        <p:spPr bwMode="auto">
          <a:xfrm>
            <a:off x="1643042" y="214290"/>
            <a:ext cx="5857916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9297" t="24903" r="23828" b="4464"/>
          <a:stretch>
            <a:fillRect/>
          </a:stretch>
        </p:blipFill>
        <p:spPr bwMode="auto">
          <a:xfrm>
            <a:off x="428596" y="357166"/>
            <a:ext cx="3970506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 l="29563" t="12931" r="22842" b="11207"/>
          <a:stretch>
            <a:fillRect/>
          </a:stretch>
        </p:blipFill>
        <p:spPr bwMode="auto">
          <a:xfrm>
            <a:off x="4643438" y="357166"/>
            <a:ext cx="4326706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 l="21493" t="16810" r="22791" b="4454"/>
          <a:stretch>
            <a:fillRect/>
          </a:stretch>
        </p:blipFill>
        <p:spPr bwMode="auto">
          <a:xfrm>
            <a:off x="357158" y="285728"/>
            <a:ext cx="4515799" cy="451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3" cstate="print"/>
          <a:srcRect l="21723" t="13218" r="23362" b="7543"/>
          <a:stretch>
            <a:fillRect/>
          </a:stretch>
        </p:blipFill>
        <p:spPr bwMode="auto">
          <a:xfrm>
            <a:off x="4429124" y="1714488"/>
            <a:ext cx="4334807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 l="21493" t="12787" r="23709" b="4112"/>
          <a:stretch>
            <a:fillRect/>
          </a:stretch>
        </p:blipFill>
        <p:spPr bwMode="auto">
          <a:xfrm>
            <a:off x="2000232" y="142852"/>
            <a:ext cx="5828181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9297" t="24170" r="23828" b="9179"/>
          <a:stretch>
            <a:fillRect/>
          </a:stretch>
        </p:blipFill>
        <p:spPr bwMode="auto">
          <a:xfrm>
            <a:off x="2071670" y="142852"/>
            <a:ext cx="5715040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 l="21378" t="13649" r="22788" b="5390"/>
          <a:stretch>
            <a:fillRect/>
          </a:stretch>
        </p:blipFill>
        <p:spPr bwMode="auto">
          <a:xfrm>
            <a:off x="3071802" y="0"/>
            <a:ext cx="5730880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 l="21493" t="17529" r="22906" b="4454"/>
          <a:stretch>
            <a:fillRect/>
          </a:stretch>
        </p:blipFill>
        <p:spPr bwMode="auto">
          <a:xfrm>
            <a:off x="2214546" y="214290"/>
            <a:ext cx="5357850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1133" t="17578" r="13867" b="28955"/>
          <a:stretch>
            <a:fillRect/>
          </a:stretch>
        </p:blipFill>
        <p:spPr bwMode="auto">
          <a:xfrm>
            <a:off x="0" y="357166"/>
            <a:ext cx="9144064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186</TotalTime>
  <Words>271</Words>
  <Application>Microsoft Office PowerPoint</Application>
  <PresentationFormat>Экран (4:3)</PresentationFormat>
  <Paragraphs>34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Открытая</vt:lpstr>
      <vt:lpstr>   Методический кейс педагога дополнительного образования </vt:lpstr>
      <vt:lpstr>Методический кейс –</vt:lpstr>
      <vt:lpstr>Состав методического кейса </vt:lpstr>
      <vt:lpstr>Слайд 4</vt:lpstr>
      <vt:lpstr>Слайд 5</vt:lpstr>
      <vt:lpstr>Слайд 6</vt:lpstr>
      <vt:lpstr>Схема  конспекта занятия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Методический кейс </dc:title>
  <dc:creator>user</dc:creator>
  <cp:lastModifiedBy>user</cp:lastModifiedBy>
  <cp:revision>23</cp:revision>
  <dcterms:created xsi:type="dcterms:W3CDTF">2021-11-12T08:21:27Z</dcterms:created>
  <dcterms:modified xsi:type="dcterms:W3CDTF">2021-11-29T16:14:14Z</dcterms:modified>
</cp:coreProperties>
</file>